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12192000" cy="6858000"/>
  <p:defaultTextStyle>
    <a:defPPr>
      <a:defRPr kern="0"/>
    </a:defPPr>
  </p:defaultTextStyle>
  <p:extLst>
    <p:ext uri="{EFAFB233-063F-42B5-8137-9DF3F51BA10A}">
      <p15:sld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102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914400" y="2125980"/>
            <a:ext cx="103632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828800" y="3840480"/>
            <a:ext cx="85344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8/17/2022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00AFE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 sz="17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8/17/2022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00AFE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60960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6278880" y="1577340"/>
            <a:ext cx="530352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8/17/2022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Title Only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4800" b="0" i="0">
                <a:solidFill>
                  <a:srgbClr val="00AFE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8/17/2022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8/17/2022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1255" y="634441"/>
            <a:ext cx="6749757" cy="7760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4800" b="0" i="0">
                <a:solidFill>
                  <a:srgbClr val="00AFEE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2283" y="1772196"/>
            <a:ext cx="10312806" cy="396494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1700" b="0" i="0">
                <a:solidFill>
                  <a:schemeClr val="tx1"/>
                </a:solidFill>
                <a:latin typeface="Calibri"/>
                <a:cs typeface="Calibri"/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4145280" y="6377940"/>
            <a:ext cx="390144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60960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t>8/17/2022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8778240" y="6377940"/>
            <a:ext cx="280416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connect@webpackaging.com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mailto:connect@webpackaging.com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976242" y="3535502"/>
            <a:ext cx="4239895" cy="514350"/>
          </a:xfrm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5"/>
              </a:spcBef>
            </a:pPr>
            <a:r>
              <a:rPr sz="3200" dirty="0">
                <a:solidFill>
                  <a:srgbClr val="FFFFFF"/>
                </a:solidFill>
              </a:rPr>
              <a:t>Supplier</a:t>
            </a:r>
            <a:r>
              <a:rPr sz="3200" spc="-75" dirty="0">
                <a:solidFill>
                  <a:srgbClr val="FFFFFF"/>
                </a:solidFill>
              </a:rPr>
              <a:t> </a:t>
            </a:r>
            <a:r>
              <a:rPr sz="3200" dirty="0">
                <a:solidFill>
                  <a:srgbClr val="FFFFFF"/>
                </a:solidFill>
              </a:rPr>
              <a:t>Onboarding</a:t>
            </a:r>
            <a:r>
              <a:rPr sz="3200" spc="-35" dirty="0">
                <a:solidFill>
                  <a:srgbClr val="FFFFFF"/>
                </a:solidFill>
              </a:rPr>
              <a:t> </a:t>
            </a:r>
            <a:r>
              <a:rPr sz="3200" spc="-20" dirty="0">
                <a:solidFill>
                  <a:srgbClr val="FFFFFF"/>
                </a:solidFill>
              </a:rPr>
              <a:t>Plan</a:t>
            </a:r>
            <a:endParaRPr sz="3200"/>
          </a:p>
        </p:txBody>
      </p:sp>
      <p:grpSp>
        <p:nvGrpSpPr>
          <p:cNvPr id="3" name="object 3"/>
          <p:cNvGrpSpPr/>
          <p:nvPr/>
        </p:nvGrpSpPr>
        <p:grpSpPr>
          <a:xfrm>
            <a:off x="431780" y="2650898"/>
            <a:ext cx="9500235" cy="3923665"/>
            <a:chOff x="431780" y="2650898"/>
            <a:chExt cx="9500235" cy="392366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295358" y="2650898"/>
              <a:ext cx="7636657" cy="615497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31780" y="6382753"/>
              <a:ext cx="2379246" cy="191773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0005">
              <a:lnSpc>
                <a:spcPct val="100000"/>
              </a:lnSpc>
              <a:spcBef>
                <a:spcPts val="100"/>
              </a:spcBef>
            </a:pPr>
            <a:r>
              <a:rPr dirty="0"/>
              <a:t>1.</a:t>
            </a:r>
            <a:r>
              <a:rPr spc="-25" dirty="0"/>
              <a:t> </a:t>
            </a:r>
            <a:r>
              <a:rPr dirty="0"/>
              <a:t>Supplier</a:t>
            </a:r>
            <a:r>
              <a:rPr spc="-10" dirty="0"/>
              <a:t> Contacts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28801" y="1899869"/>
            <a:ext cx="9205595" cy="3522979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69900" indent="-457834">
              <a:lnSpc>
                <a:spcPct val="100000"/>
              </a:lnSpc>
              <a:spcBef>
                <a:spcPts val="100"/>
              </a:spcBef>
              <a:buFont typeface="Wingdings"/>
              <a:buChar char=""/>
              <a:tabLst>
                <a:tab pos="469265" algn="l"/>
                <a:tab pos="470534" algn="l"/>
              </a:tabLst>
            </a:pPr>
            <a:r>
              <a:rPr sz="1800" dirty="0">
                <a:latin typeface="Calibri"/>
                <a:cs typeface="Calibri"/>
              </a:rPr>
              <a:t>Fill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list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of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suppliers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‘Brand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Supplier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Contact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List’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Excel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provided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and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return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20" dirty="0">
                <a:latin typeface="Calibri"/>
                <a:cs typeface="Calibri"/>
              </a:rPr>
              <a:t>your</a:t>
            </a:r>
            <a:endParaRPr sz="1800" dirty="0">
              <a:latin typeface="Calibri"/>
              <a:cs typeface="Calibri"/>
            </a:endParaRPr>
          </a:p>
          <a:p>
            <a:pPr marL="469900">
              <a:lnSpc>
                <a:spcPct val="100000"/>
              </a:lnSpc>
              <a:spcBef>
                <a:spcPts val="5"/>
              </a:spcBef>
            </a:pPr>
            <a:r>
              <a:rPr sz="1800" dirty="0">
                <a:latin typeface="Calibri"/>
                <a:cs typeface="Calibri"/>
              </a:rPr>
              <a:t>webpackaging®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Consultant</a:t>
            </a:r>
            <a:r>
              <a:rPr sz="1800" spc="-4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/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u="sng" spc="-10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latin typeface="Calibri"/>
                <a:cs typeface="Calibri"/>
                <a:hlinkClick r:id="rId2"/>
              </a:rPr>
              <a:t>connect@webpackaging.com</a:t>
            </a:r>
            <a:endParaRPr sz="1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10"/>
              </a:spcBef>
            </a:pPr>
            <a:endParaRPr sz="225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Please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include the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following </a:t>
            </a:r>
            <a:r>
              <a:rPr sz="1800" spc="-10" dirty="0">
                <a:latin typeface="Calibri"/>
                <a:cs typeface="Calibri"/>
              </a:rPr>
              <a:t>information:</a:t>
            </a:r>
            <a:endParaRPr sz="1800" dirty="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106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1800" dirty="0">
                <a:latin typeface="Calibri"/>
                <a:cs typeface="Calibri"/>
              </a:rPr>
              <a:t>Supplier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names</a:t>
            </a:r>
            <a:endParaRPr sz="1800" dirty="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350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1800" dirty="0">
                <a:latin typeface="Calibri"/>
                <a:cs typeface="Calibri"/>
              </a:rPr>
              <a:t>Key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contacts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of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each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supplier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(where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applicable)</a:t>
            </a:r>
            <a:endParaRPr sz="1800" dirty="0">
              <a:latin typeface="Calibri"/>
              <a:cs typeface="Calibri"/>
            </a:endParaRPr>
          </a:p>
          <a:p>
            <a:pPr marL="355600" indent="-343535">
              <a:lnSpc>
                <a:spcPct val="100000"/>
              </a:lnSpc>
              <a:spcBef>
                <a:spcPts val="359"/>
              </a:spcBef>
              <a:buFont typeface="Arial"/>
              <a:buChar char="•"/>
              <a:tabLst>
                <a:tab pos="354965" algn="l"/>
                <a:tab pos="356235" algn="l"/>
              </a:tabLst>
            </a:pPr>
            <a:r>
              <a:rPr sz="1800" dirty="0">
                <a:latin typeface="Calibri"/>
                <a:cs typeface="Calibri"/>
              </a:rPr>
              <a:t>Names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and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emails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of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supplier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contact/s</a:t>
            </a:r>
            <a:endParaRPr sz="1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45"/>
              </a:spcBef>
            </a:pPr>
            <a:endParaRPr sz="230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Complete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columns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A-D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only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(columns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and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are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for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webpackaging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use).</a:t>
            </a:r>
            <a:endParaRPr sz="1800" dirty="0">
              <a:latin typeface="Calibri"/>
              <a:cs typeface="Calibri"/>
            </a:endParaRPr>
          </a:p>
          <a:p>
            <a:pPr>
              <a:lnSpc>
                <a:spcPct val="100000"/>
              </a:lnSpc>
              <a:spcBef>
                <a:spcPts val="5"/>
              </a:spcBef>
            </a:pPr>
            <a:endParaRPr sz="2350" dirty="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</a:pPr>
            <a:r>
              <a:rPr sz="1800" dirty="0">
                <a:latin typeface="Calibri"/>
                <a:cs typeface="Calibri"/>
              </a:rPr>
              <a:t>webpackaging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will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then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integrate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named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Suppliers’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Portals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into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Pack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Portal.</a:t>
            </a:r>
            <a:endParaRPr sz="1800" dirty="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6705" y="6387281"/>
            <a:ext cx="2454312" cy="199764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2225">
              <a:lnSpc>
                <a:spcPct val="100000"/>
              </a:lnSpc>
              <a:spcBef>
                <a:spcPts val="100"/>
              </a:spcBef>
            </a:pPr>
            <a:r>
              <a:rPr dirty="0"/>
              <a:t>2.</a:t>
            </a:r>
            <a:r>
              <a:rPr spc="-15" dirty="0"/>
              <a:t> </a:t>
            </a:r>
            <a:r>
              <a:rPr dirty="0"/>
              <a:t>Supplier</a:t>
            </a:r>
            <a:r>
              <a:rPr spc="-10" dirty="0"/>
              <a:t> Communication</a:t>
            </a:r>
          </a:p>
        </p:txBody>
      </p:sp>
      <p:sp>
        <p:nvSpPr>
          <p:cNvPr id="3" name="object 3"/>
          <p:cNvSpPr txBox="1"/>
          <p:nvPr/>
        </p:nvSpPr>
        <p:spPr>
          <a:xfrm>
            <a:off x="1002283" y="1834641"/>
            <a:ext cx="9789160" cy="359854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299085" marR="5080" indent="-287020">
              <a:lnSpc>
                <a:spcPct val="120000"/>
              </a:lnSpc>
              <a:spcBef>
                <a:spcPts val="100"/>
              </a:spcBef>
              <a:buFont typeface="Wingdings"/>
              <a:buChar char=""/>
              <a:tabLst>
                <a:tab pos="299720" algn="l"/>
              </a:tabLst>
            </a:pPr>
            <a:r>
              <a:rPr sz="1800" dirty="0">
                <a:latin typeface="Calibri"/>
                <a:cs typeface="Calibri"/>
              </a:rPr>
              <a:t>Using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attached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template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(see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Brand_Supplier_Intro_Letter), </a:t>
            </a:r>
            <a:r>
              <a:rPr sz="1800" dirty="0">
                <a:latin typeface="Calibri"/>
                <a:cs typeface="Calibri"/>
              </a:rPr>
              <a:t>email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your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suppliers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officially</a:t>
            </a:r>
            <a:r>
              <a:rPr sz="1800" spc="-10" dirty="0">
                <a:latin typeface="Calibri"/>
                <a:cs typeface="Calibri"/>
              </a:rPr>
              <a:t> invite </a:t>
            </a:r>
            <a:r>
              <a:rPr sz="1800" dirty="0">
                <a:latin typeface="Calibri"/>
                <a:cs typeface="Calibri"/>
              </a:rPr>
              <a:t>them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participate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Pack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Portal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(please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copy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us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in!).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Feel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free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to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edit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this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template,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as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required.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800">
              <a:latin typeface="Calibri"/>
              <a:cs typeface="Calibri"/>
            </a:endParaRPr>
          </a:p>
          <a:p>
            <a:pPr marL="12700" marR="300990">
              <a:lnSpc>
                <a:spcPct val="120000"/>
              </a:lnSpc>
              <a:spcBef>
                <a:spcPts val="1595"/>
              </a:spcBef>
            </a:pPr>
            <a:r>
              <a:rPr sz="1800" spc="-65" dirty="0">
                <a:latin typeface="Calibri"/>
                <a:cs typeface="Calibri"/>
              </a:rPr>
              <a:t>To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start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onboarding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process,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assigned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webpackaging Consultant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will</a:t>
            </a:r>
            <a:r>
              <a:rPr sz="1800" spc="-10" dirty="0">
                <a:latin typeface="Calibri"/>
                <a:cs typeface="Calibri"/>
              </a:rPr>
              <a:t> follow-</a:t>
            </a:r>
            <a:r>
              <a:rPr sz="1800" dirty="0">
                <a:latin typeface="Calibri"/>
                <a:cs typeface="Calibri"/>
              </a:rPr>
              <a:t>up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with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welcome </a:t>
            </a:r>
            <a:r>
              <a:rPr sz="1800" dirty="0">
                <a:latin typeface="Calibri"/>
                <a:cs typeface="Calibri"/>
              </a:rPr>
              <a:t>message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and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an</a:t>
            </a:r>
            <a:r>
              <a:rPr sz="1800" spc="-2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onboarding</a:t>
            </a:r>
            <a:r>
              <a:rPr sz="1800" spc="10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presentation.</a:t>
            </a:r>
            <a:endParaRPr sz="1800">
              <a:latin typeface="Calibri"/>
              <a:cs typeface="Calibri"/>
            </a:endParaRPr>
          </a:p>
          <a:p>
            <a:pPr>
              <a:lnSpc>
                <a:spcPct val="100000"/>
              </a:lnSpc>
            </a:pPr>
            <a:endParaRPr sz="1800">
              <a:latin typeface="Calibri"/>
              <a:cs typeface="Calibri"/>
            </a:endParaRPr>
          </a:p>
          <a:p>
            <a:pPr marL="12700">
              <a:lnSpc>
                <a:spcPct val="100000"/>
              </a:lnSpc>
              <a:spcBef>
                <a:spcPts val="1335"/>
              </a:spcBef>
            </a:pPr>
            <a:r>
              <a:rPr sz="1800" spc="-65" dirty="0">
                <a:latin typeface="Calibri"/>
                <a:cs typeface="Calibri"/>
              </a:rPr>
              <a:t>To</a:t>
            </a:r>
            <a:r>
              <a:rPr sz="1800" spc="-5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complement</a:t>
            </a:r>
            <a:r>
              <a:rPr sz="1800" spc="-3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the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onboarding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process,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you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can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optionally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organise</a:t>
            </a:r>
            <a:r>
              <a:rPr sz="1800" spc="-2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a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call</a:t>
            </a:r>
            <a:r>
              <a:rPr sz="1800" spc="-3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with:</a:t>
            </a:r>
            <a:endParaRPr sz="18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latin typeface="Calibri"/>
                <a:cs typeface="Calibri"/>
              </a:rPr>
              <a:t>the</a:t>
            </a:r>
            <a:r>
              <a:rPr sz="1800" spc="-1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suppliers</a:t>
            </a:r>
            <a:r>
              <a:rPr sz="1800" spc="-1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1-</a:t>
            </a:r>
            <a:r>
              <a:rPr sz="1800" spc="-10" dirty="0">
                <a:latin typeface="Calibri"/>
                <a:cs typeface="Calibri"/>
              </a:rPr>
              <a:t>2-</a:t>
            </a:r>
            <a:r>
              <a:rPr sz="1800" spc="-50" dirty="0">
                <a:latin typeface="Calibri"/>
                <a:cs typeface="Calibri"/>
              </a:rPr>
              <a:t>1</a:t>
            </a:r>
            <a:endParaRPr sz="18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latin typeface="Calibri"/>
                <a:cs typeface="Calibri"/>
              </a:rPr>
              <a:t>the supplier</a:t>
            </a:r>
            <a:r>
              <a:rPr sz="1800" spc="5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+</a:t>
            </a:r>
            <a:r>
              <a:rPr sz="1800" spc="-5" dirty="0">
                <a:latin typeface="Calibri"/>
                <a:cs typeface="Calibri"/>
              </a:rPr>
              <a:t> </a:t>
            </a:r>
            <a:r>
              <a:rPr sz="1800" spc="-10" dirty="0">
                <a:latin typeface="Calibri"/>
                <a:cs typeface="Calibri"/>
              </a:rPr>
              <a:t>webpackaging</a:t>
            </a:r>
            <a:endParaRPr sz="1800">
              <a:latin typeface="Calibri"/>
              <a:cs typeface="Calibri"/>
            </a:endParaRPr>
          </a:p>
          <a:p>
            <a:pPr marL="299085" indent="-287020">
              <a:lnSpc>
                <a:spcPct val="100000"/>
              </a:lnSpc>
              <a:spcBef>
                <a:spcPts val="600"/>
              </a:spcBef>
              <a:buFont typeface="Arial"/>
              <a:buChar char="•"/>
              <a:tabLst>
                <a:tab pos="299085" algn="l"/>
                <a:tab pos="299720" algn="l"/>
              </a:tabLst>
            </a:pPr>
            <a:r>
              <a:rPr sz="1800" dirty="0">
                <a:latin typeface="Calibri"/>
                <a:cs typeface="Calibri"/>
              </a:rPr>
              <a:t>group</a:t>
            </a:r>
            <a:r>
              <a:rPr sz="1800" spc="-40" dirty="0">
                <a:latin typeface="Calibri"/>
                <a:cs typeface="Calibri"/>
              </a:rPr>
              <a:t> </a:t>
            </a:r>
            <a:r>
              <a:rPr sz="1800" dirty="0">
                <a:latin typeface="Calibri"/>
                <a:cs typeface="Calibri"/>
              </a:rPr>
              <a:t>supplier</a:t>
            </a:r>
            <a:r>
              <a:rPr sz="1800" spc="-20" dirty="0">
                <a:latin typeface="Calibri"/>
                <a:cs typeface="Calibri"/>
              </a:rPr>
              <a:t> calls</a:t>
            </a:r>
            <a:endParaRPr sz="1800">
              <a:latin typeface="Calibri"/>
              <a:cs typeface="Calibri"/>
            </a:endParaRPr>
          </a:p>
        </p:txBody>
      </p:sp>
      <p:pic>
        <p:nvPicPr>
          <p:cNvPr id="4" name="object 4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6705" y="6387281"/>
            <a:ext cx="2454312" cy="199764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00"/>
              </a:spcBef>
            </a:pPr>
            <a:r>
              <a:rPr dirty="0"/>
              <a:t>3.</a:t>
            </a:r>
            <a:r>
              <a:rPr spc="-30" dirty="0"/>
              <a:t> </a:t>
            </a:r>
            <a:r>
              <a:rPr dirty="0"/>
              <a:t>Onboarding</a:t>
            </a:r>
            <a:r>
              <a:rPr spc="-15" dirty="0"/>
              <a:t> </a:t>
            </a:r>
            <a:r>
              <a:rPr spc="-10" dirty="0"/>
              <a:t>Process</a:t>
            </a:r>
          </a:p>
        </p:txBody>
      </p:sp>
      <p:sp>
        <p:nvSpPr>
          <p:cNvPr id="3" name="object 3"/>
          <p:cNvSpPr txBox="1"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 vert="horz" wrap="square" lIns="0" tIns="13335" rIns="0" bIns="0" rtlCol="0">
            <a:spAutoFit/>
          </a:bodyPr>
          <a:lstStyle/>
          <a:p>
            <a:pPr marL="28575">
              <a:lnSpc>
                <a:spcPct val="100000"/>
              </a:lnSpc>
              <a:spcBef>
                <a:spcPts val="105"/>
              </a:spcBef>
            </a:pPr>
            <a:r>
              <a:rPr dirty="0"/>
              <a:t>Webpackaging</a:t>
            </a:r>
            <a:r>
              <a:rPr spc="-50" dirty="0"/>
              <a:t> </a:t>
            </a:r>
            <a:r>
              <a:rPr dirty="0"/>
              <a:t>Consultant</a:t>
            </a:r>
            <a:r>
              <a:rPr spc="-30" dirty="0"/>
              <a:t> </a:t>
            </a:r>
            <a:r>
              <a:rPr dirty="0"/>
              <a:t>makes</a:t>
            </a:r>
            <a:r>
              <a:rPr spc="-20" dirty="0"/>
              <a:t> </a:t>
            </a:r>
            <a:r>
              <a:rPr dirty="0"/>
              <a:t>contact</a:t>
            </a:r>
            <a:r>
              <a:rPr spc="-10" dirty="0"/>
              <a:t> </a:t>
            </a:r>
            <a:r>
              <a:rPr dirty="0"/>
              <a:t>with</a:t>
            </a:r>
            <a:r>
              <a:rPr spc="-45" dirty="0"/>
              <a:t> </a:t>
            </a:r>
            <a:r>
              <a:rPr dirty="0"/>
              <a:t>supplier</a:t>
            </a:r>
            <a:r>
              <a:rPr spc="-55" dirty="0"/>
              <a:t> </a:t>
            </a:r>
            <a:r>
              <a:rPr dirty="0"/>
              <a:t>to</a:t>
            </a:r>
            <a:r>
              <a:rPr spc="-15" dirty="0"/>
              <a:t> </a:t>
            </a:r>
            <a:r>
              <a:rPr dirty="0"/>
              <a:t>establish</a:t>
            </a:r>
            <a:r>
              <a:rPr spc="-55" dirty="0"/>
              <a:t> </a:t>
            </a:r>
            <a:r>
              <a:rPr dirty="0"/>
              <a:t>the</a:t>
            </a:r>
            <a:r>
              <a:rPr spc="-20" dirty="0"/>
              <a:t> </a:t>
            </a:r>
            <a:r>
              <a:rPr dirty="0"/>
              <a:t>best</a:t>
            </a:r>
            <a:r>
              <a:rPr spc="-25" dirty="0"/>
              <a:t> </a:t>
            </a:r>
            <a:r>
              <a:rPr dirty="0"/>
              <a:t>contact</a:t>
            </a:r>
            <a:r>
              <a:rPr spc="-20" dirty="0"/>
              <a:t> </a:t>
            </a:r>
            <a:r>
              <a:rPr dirty="0"/>
              <a:t>for</a:t>
            </a:r>
            <a:r>
              <a:rPr spc="-30" dirty="0"/>
              <a:t> </a:t>
            </a:r>
            <a:r>
              <a:rPr dirty="0"/>
              <a:t>onboarding</a:t>
            </a:r>
            <a:r>
              <a:rPr spc="-35" dirty="0"/>
              <a:t> </a:t>
            </a:r>
            <a:r>
              <a:rPr dirty="0"/>
              <a:t>their</a:t>
            </a:r>
            <a:r>
              <a:rPr spc="-45" dirty="0"/>
              <a:t> </a:t>
            </a:r>
            <a:r>
              <a:rPr spc="-10" dirty="0"/>
              <a:t>data/info.</a:t>
            </a: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endParaRPr sz="1950"/>
          </a:p>
          <a:p>
            <a:pPr marL="28575">
              <a:lnSpc>
                <a:spcPct val="100000"/>
              </a:lnSpc>
              <a:spcBef>
                <a:spcPts val="5"/>
              </a:spcBef>
            </a:pPr>
            <a:r>
              <a:rPr dirty="0"/>
              <a:t>Supplier</a:t>
            </a:r>
            <a:r>
              <a:rPr spc="-75" dirty="0"/>
              <a:t> </a:t>
            </a:r>
            <a:r>
              <a:rPr dirty="0"/>
              <a:t>provides</a:t>
            </a:r>
            <a:r>
              <a:rPr spc="-70" dirty="0"/>
              <a:t> </a:t>
            </a:r>
            <a:r>
              <a:rPr dirty="0"/>
              <a:t>to</a:t>
            </a:r>
            <a:r>
              <a:rPr spc="-25" dirty="0"/>
              <a:t> </a:t>
            </a:r>
            <a:r>
              <a:rPr spc="-10" dirty="0"/>
              <a:t>webpackaging:</a:t>
            </a:r>
          </a:p>
          <a:p>
            <a:pPr marL="313690" indent="-287020">
              <a:lnSpc>
                <a:spcPct val="100000"/>
              </a:lnSpc>
              <a:spcBef>
                <a:spcPts val="1275"/>
              </a:spcBef>
              <a:buFont typeface="Arial"/>
              <a:buChar char="•"/>
              <a:tabLst>
                <a:tab pos="314325" algn="l"/>
                <a:tab pos="314960" algn="l"/>
              </a:tabLst>
            </a:pPr>
            <a:r>
              <a:rPr dirty="0"/>
              <a:t>Company</a:t>
            </a:r>
            <a:r>
              <a:rPr spc="-45" dirty="0"/>
              <a:t> </a:t>
            </a:r>
            <a:r>
              <a:rPr dirty="0"/>
              <a:t>info,</a:t>
            </a:r>
            <a:r>
              <a:rPr spc="-10" dirty="0"/>
              <a:t> </a:t>
            </a:r>
            <a:r>
              <a:rPr dirty="0"/>
              <a:t>contact</a:t>
            </a:r>
            <a:r>
              <a:rPr spc="-25" dirty="0"/>
              <a:t> </a:t>
            </a:r>
            <a:r>
              <a:rPr dirty="0"/>
              <a:t>details,</a:t>
            </a:r>
            <a:r>
              <a:rPr spc="-50" dirty="0"/>
              <a:t> </a:t>
            </a:r>
            <a:r>
              <a:rPr dirty="0"/>
              <a:t>locations,</a:t>
            </a:r>
            <a:r>
              <a:rPr spc="-45" dirty="0"/>
              <a:t> </a:t>
            </a:r>
            <a:r>
              <a:rPr dirty="0"/>
              <a:t>product</a:t>
            </a:r>
            <a:r>
              <a:rPr spc="-35" dirty="0"/>
              <a:t> </a:t>
            </a:r>
            <a:r>
              <a:rPr dirty="0"/>
              <a:t>info</a:t>
            </a:r>
            <a:r>
              <a:rPr spc="-20" dirty="0"/>
              <a:t> </a:t>
            </a:r>
            <a:r>
              <a:rPr dirty="0"/>
              <a:t>+</a:t>
            </a:r>
            <a:r>
              <a:rPr spc="-10" dirty="0"/>
              <a:t> innovations</a:t>
            </a:r>
          </a:p>
          <a:p>
            <a:pPr marL="313690" indent="-287020">
              <a:lnSpc>
                <a:spcPct val="100000"/>
              </a:lnSpc>
              <a:spcBef>
                <a:spcPts val="195"/>
              </a:spcBef>
              <a:buFont typeface="Arial"/>
              <a:buChar char="•"/>
              <a:tabLst>
                <a:tab pos="314325" algn="l"/>
                <a:tab pos="314960" algn="l"/>
              </a:tabLst>
            </a:pPr>
            <a:r>
              <a:rPr dirty="0"/>
              <a:t>Catalog</a:t>
            </a:r>
            <a:r>
              <a:rPr spc="-40" dirty="0"/>
              <a:t> </a:t>
            </a:r>
            <a:r>
              <a:rPr dirty="0"/>
              <a:t>data/images</a:t>
            </a:r>
            <a:r>
              <a:rPr spc="-60" dirty="0"/>
              <a:t> </a:t>
            </a:r>
            <a:r>
              <a:rPr dirty="0"/>
              <a:t>in</a:t>
            </a:r>
            <a:r>
              <a:rPr spc="-20" dirty="0"/>
              <a:t> </a:t>
            </a:r>
            <a:r>
              <a:rPr dirty="0"/>
              <a:t>their</a:t>
            </a:r>
            <a:r>
              <a:rPr spc="-45" dirty="0"/>
              <a:t> </a:t>
            </a:r>
            <a:r>
              <a:rPr dirty="0"/>
              <a:t>own</a:t>
            </a:r>
            <a:r>
              <a:rPr spc="-25" dirty="0"/>
              <a:t> </a:t>
            </a:r>
            <a:r>
              <a:rPr dirty="0"/>
              <a:t>Excel</a:t>
            </a:r>
            <a:r>
              <a:rPr spc="-25" dirty="0"/>
              <a:t> </a:t>
            </a:r>
            <a:r>
              <a:rPr dirty="0"/>
              <a:t>or</a:t>
            </a:r>
            <a:r>
              <a:rPr spc="-25" dirty="0"/>
              <a:t> </a:t>
            </a:r>
            <a:r>
              <a:rPr dirty="0"/>
              <a:t>a</a:t>
            </a:r>
            <a:r>
              <a:rPr spc="-15" dirty="0"/>
              <a:t> </a:t>
            </a:r>
            <a:r>
              <a:rPr dirty="0"/>
              <a:t>template</a:t>
            </a:r>
            <a:r>
              <a:rPr spc="-30" dirty="0"/>
              <a:t> </a:t>
            </a:r>
            <a:r>
              <a:rPr dirty="0"/>
              <a:t>provided</a:t>
            </a:r>
            <a:r>
              <a:rPr spc="15" dirty="0"/>
              <a:t> </a:t>
            </a:r>
            <a:r>
              <a:rPr dirty="0"/>
              <a:t>by</a:t>
            </a:r>
            <a:r>
              <a:rPr spc="-40" dirty="0"/>
              <a:t> </a:t>
            </a:r>
            <a:r>
              <a:rPr spc="-10" dirty="0"/>
              <a:t>webpackaging</a:t>
            </a:r>
          </a:p>
          <a:p>
            <a:pPr marL="313690" indent="-287020">
              <a:lnSpc>
                <a:spcPct val="100000"/>
              </a:lnSpc>
              <a:spcBef>
                <a:spcPts val="190"/>
              </a:spcBef>
              <a:buFont typeface="Arial"/>
              <a:buChar char="•"/>
              <a:tabLst>
                <a:tab pos="314325" algn="l"/>
                <a:tab pos="314960" algn="l"/>
              </a:tabLst>
            </a:pPr>
            <a:r>
              <a:rPr dirty="0"/>
              <a:t>3D</a:t>
            </a:r>
            <a:r>
              <a:rPr spc="-15" dirty="0"/>
              <a:t> </a:t>
            </a:r>
            <a:r>
              <a:rPr dirty="0"/>
              <a:t>CAD</a:t>
            </a:r>
            <a:r>
              <a:rPr spc="-10" dirty="0"/>
              <a:t> </a:t>
            </a:r>
            <a:r>
              <a:rPr dirty="0"/>
              <a:t>files</a:t>
            </a:r>
            <a:r>
              <a:rPr spc="-40" dirty="0"/>
              <a:t> </a:t>
            </a:r>
            <a:r>
              <a:rPr spc="-45" dirty="0"/>
              <a:t>(STP,</a:t>
            </a:r>
            <a:r>
              <a:rPr spc="-15" dirty="0"/>
              <a:t> </a:t>
            </a:r>
            <a:r>
              <a:rPr dirty="0"/>
              <a:t>STL,</a:t>
            </a:r>
            <a:r>
              <a:rPr spc="-35" dirty="0"/>
              <a:t> </a:t>
            </a:r>
            <a:r>
              <a:rPr dirty="0"/>
              <a:t>OBJ,</a:t>
            </a:r>
            <a:r>
              <a:rPr spc="-15" dirty="0"/>
              <a:t> </a:t>
            </a:r>
            <a:r>
              <a:rPr dirty="0"/>
              <a:t>DAE)</a:t>
            </a:r>
            <a:r>
              <a:rPr spc="-15" dirty="0"/>
              <a:t> </a:t>
            </a:r>
            <a:r>
              <a:rPr dirty="0"/>
              <a:t>or</a:t>
            </a:r>
            <a:r>
              <a:rPr spc="-25" dirty="0"/>
              <a:t> </a:t>
            </a:r>
            <a:r>
              <a:rPr dirty="0"/>
              <a:t>physical</a:t>
            </a:r>
            <a:r>
              <a:rPr spc="-50" dirty="0"/>
              <a:t> </a:t>
            </a:r>
            <a:r>
              <a:rPr dirty="0"/>
              <a:t>samples</a:t>
            </a:r>
            <a:r>
              <a:rPr spc="-50" dirty="0"/>
              <a:t> </a:t>
            </a:r>
            <a:r>
              <a:rPr dirty="0"/>
              <a:t>(</a:t>
            </a:r>
            <a:r>
              <a:rPr i="1" dirty="0">
                <a:latin typeface="Calibri"/>
                <a:cs typeface="Calibri"/>
              </a:rPr>
              <a:t>cost</a:t>
            </a:r>
            <a:r>
              <a:rPr i="1" spc="-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to</a:t>
            </a:r>
            <a:r>
              <a:rPr i="1" spc="-15" dirty="0">
                <a:latin typeface="Calibri"/>
                <a:cs typeface="Calibri"/>
              </a:rPr>
              <a:t> </a:t>
            </a:r>
            <a:r>
              <a:rPr i="1" spc="-10" dirty="0">
                <a:latin typeface="Calibri"/>
                <a:cs typeface="Calibri"/>
              </a:rPr>
              <a:t>supplier</a:t>
            </a:r>
            <a:r>
              <a:rPr spc="-10" dirty="0"/>
              <a:t>)</a:t>
            </a:r>
          </a:p>
          <a:p>
            <a:pPr marL="12700">
              <a:lnSpc>
                <a:spcPct val="100000"/>
              </a:lnSpc>
              <a:spcBef>
                <a:spcPts val="30"/>
              </a:spcBef>
            </a:pPr>
            <a:endParaRPr sz="1500"/>
          </a:p>
          <a:p>
            <a:pPr marL="313690" indent="-287020">
              <a:lnSpc>
                <a:spcPct val="100000"/>
              </a:lnSpc>
              <a:buFont typeface="Wingdings"/>
              <a:buChar char=""/>
              <a:tabLst>
                <a:tab pos="314960" algn="l"/>
              </a:tabLst>
            </a:pPr>
            <a:r>
              <a:rPr dirty="0"/>
              <a:t>Webpackaging</a:t>
            </a:r>
            <a:r>
              <a:rPr spc="-50" dirty="0"/>
              <a:t> </a:t>
            </a:r>
            <a:r>
              <a:rPr dirty="0"/>
              <a:t>sets</a:t>
            </a:r>
            <a:r>
              <a:rPr spc="-25" dirty="0"/>
              <a:t> </a:t>
            </a:r>
            <a:r>
              <a:rPr dirty="0"/>
              <a:t>up</a:t>
            </a:r>
            <a:r>
              <a:rPr spc="-35" dirty="0"/>
              <a:t> </a:t>
            </a:r>
            <a:r>
              <a:rPr dirty="0"/>
              <a:t>the</a:t>
            </a:r>
            <a:r>
              <a:rPr spc="-25" dirty="0"/>
              <a:t> </a:t>
            </a:r>
            <a:r>
              <a:rPr dirty="0"/>
              <a:t>supplier</a:t>
            </a:r>
            <a:r>
              <a:rPr spc="-50" dirty="0"/>
              <a:t> </a:t>
            </a:r>
            <a:r>
              <a:rPr dirty="0"/>
              <a:t>profile,</a:t>
            </a:r>
            <a:r>
              <a:rPr spc="-45" dirty="0"/>
              <a:t> </a:t>
            </a:r>
            <a:r>
              <a:rPr dirty="0"/>
              <a:t>contact</a:t>
            </a:r>
            <a:r>
              <a:rPr spc="-20" dirty="0"/>
              <a:t> </a:t>
            </a:r>
            <a:r>
              <a:rPr dirty="0"/>
              <a:t>information,</a:t>
            </a:r>
            <a:r>
              <a:rPr spc="-45" dirty="0"/>
              <a:t> </a:t>
            </a:r>
            <a:r>
              <a:rPr dirty="0"/>
              <a:t>locations,</a:t>
            </a:r>
            <a:r>
              <a:rPr spc="-45" dirty="0"/>
              <a:t> </a:t>
            </a:r>
            <a:r>
              <a:rPr dirty="0"/>
              <a:t>product</a:t>
            </a:r>
            <a:r>
              <a:rPr spc="-45" dirty="0"/>
              <a:t> </a:t>
            </a:r>
            <a:r>
              <a:rPr dirty="0"/>
              <a:t>info</a:t>
            </a:r>
            <a:r>
              <a:rPr spc="-10" dirty="0"/>
              <a:t> </a:t>
            </a:r>
            <a:r>
              <a:rPr dirty="0"/>
              <a:t>+</a:t>
            </a:r>
            <a:r>
              <a:rPr spc="-10" dirty="0"/>
              <a:t> innovations</a:t>
            </a:r>
          </a:p>
          <a:p>
            <a:pPr marL="313690" indent="-287020">
              <a:lnSpc>
                <a:spcPct val="100000"/>
              </a:lnSpc>
              <a:spcBef>
                <a:spcPts val="195"/>
              </a:spcBef>
              <a:buFont typeface="Wingdings"/>
              <a:buChar char=""/>
              <a:tabLst>
                <a:tab pos="314960" algn="l"/>
              </a:tabLst>
            </a:pPr>
            <a:r>
              <a:rPr dirty="0"/>
              <a:t>Webpackaging</a:t>
            </a:r>
            <a:r>
              <a:rPr spc="-55" dirty="0"/>
              <a:t> </a:t>
            </a:r>
            <a:r>
              <a:rPr dirty="0"/>
              <a:t>adds</a:t>
            </a:r>
            <a:r>
              <a:rPr spc="-30" dirty="0"/>
              <a:t> </a:t>
            </a:r>
            <a:r>
              <a:rPr dirty="0"/>
              <a:t>supplier</a:t>
            </a:r>
            <a:r>
              <a:rPr spc="-55" dirty="0"/>
              <a:t> </a:t>
            </a:r>
            <a:r>
              <a:rPr spc="-10" dirty="0"/>
              <a:t>catalog/specifications/images</a:t>
            </a:r>
          </a:p>
          <a:p>
            <a:pPr marL="313690" indent="-287020">
              <a:lnSpc>
                <a:spcPct val="100000"/>
              </a:lnSpc>
              <a:spcBef>
                <a:spcPts val="190"/>
              </a:spcBef>
              <a:buFont typeface="Wingdings"/>
              <a:buChar char=""/>
              <a:tabLst>
                <a:tab pos="314960" algn="l"/>
              </a:tabLst>
            </a:pPr>
            <a:r>
              <a:rPr dirty="0"/>
              <a:t>Webpackaging</a:t>
            </a:r>
            <a:r>
              <a:rPr spc="-40" dirty="0"/>
              <a:t> </a:t>
            </a:r>
            <a:r>
              <a:rPr dirty="0"/>
              <a:t>creates</a:t>
            </a:r>
            <a:r>
              <a:rPr spc="-25" dirty="0"/>
              <a:t> </a:t>
            </a:r>
            <a:r>
              <a:rPr dirty="0"/>
              <a:t>3D</a:t>
            </a:r>
            <a:r>
              <a:rPr spc="5" dirty="0"/>
              <a:t> </a:t>
            </a:r>
            <a:r>
              <a:rPr spc="-10" dirty="0"/>
              <a:t>Models</a:t>
            </a:r>
          </a:p>
          <a:p>
            <a:pPr marL="12700">
              <a:lnSpc>
                <a:spcPct val="100000"/>
              </a:lnSpc>
              <a:spcBef>
                <a:spcPts val="25"/>
              </a:spcBef>
            </a:pPr>
            <a:endParaRPr sz="1500"/>
          </a:p>
          <a:p>
            <a:pPr marL="25400">
              <a:lnSpc>
                <a:spcPct val="100000"/>
              </a:lnSpc>
            </a:pPr>
            <a:r>
              <a:rPr dirty="0"/>
              <a:t>Supplier</a:t>
            </a:r>
            <a:r>
              <a:rPr spc="-55" dirty="0"/>
              <a:t> </a:t>
            </a:r>
            <a:r>
              <a:rPr dirty="0"/>
              <a:t>decides</a:t>
            </a:r>
            <a:r>
              <a:rPr spc="-40" dirty="0"/>
              <a:t> </a:t>
            </a:r>
            <a:r>
              <a:rPr dirty="0"/>
              <a:t>if</a:t>
            </a:r>
            <a:r>
              <a:rPr spc="-5" dirty="0"/>
              <a:t> </a:t>
            </a:r>
            <a:r>
              <a:rPr dirty="0"/>
              <a:t>they</a:t>
            </a:r>
            <a:r>
              <a:rPr spc="-10" dirty="0"/>
              <a:t> </a:t>
            </a:r>
            <a:r>
              <a:rPr dirty="0"/>
              <a:t>want</a:t>
            </a:r>
            <a:r>
              <a:rPr spc="-35" dirty="0"/>
              <a:t> </a:t>
            </a:r>
            <a:r>
              <a:rPr dirty="0"/>
              <a:t>their</a:t>
            </a:r>
            <a:r>
              <a:rPr spc="-40" dirty="0"/>
              <a:t> </a:t>
            </a:r>
            <a:r>
              <a:rPr dirty="0"/>
              <a:t>portal</a:t>
            </a:r>
            <a:r>
              <a:rPr spc="-30" dirty="0"/>
              <a:t> </a:t>
            </a:r>
            <a:r>
              <a:rPr dirty="0"/>
              <a:t>and</a:t>
            </a:r>
            <a:r>
              <a:rPr spc="-45" dirty="0"/>
              <a:t> </a:t>
            </a:r>
            <a:r>
              <a:rPr dirty="0"/>
              <a:t>data</a:t>
            </a:r>
            <a:r>
              <a:rPr spc="-20" dirty="0"/>
              <a:t> </a:t>
            </a:r>
            <a:r>
              <a:rPr dirty="0"/>
              <a:t>to</a:t>
            </a:r>
            <a:r>
              <a:rPr spc="-15" dirty="0"/>
              <a:t> </a:t>
            </a:r>
            <a:r>
              <a:rPr dirty="0"/>
              <a:t>be</a:t>
            </a:r>
            <a:r>
              <a:rPr spc="-20" dirty="0"/>
              <a:t> </a:t>
            </a:r>
            <a:r>
              <a:rPr dirty="0"/>
              <a:t>maintained</a:t>
            </a:r>
            <a:r>
              <a:rPr spc="-50" dirty="0"/>
              <a:t> </a:t>
            </a:r>
            <a:r>
              <a:rPr dirty="0"/>
              <a:t>by</a:t>
            </a:r>
            <a:r>
              <a:rPr spc="-10" dirty="0"/>
              <a:t> webpackaging</a:t>
            </a:r>
            <a:r>
              <a:rPr spc="-45" dirty="0"/>
              <a:t> </a:t>
            </a:r>
            <a:r>
              <a:rPr dirty="0"/>
              <a:t>(</a:t>
            </a:r>
            <a:r>
              <a:rPr i="1" dirty="0">
                <a:latin typeface="Calibri"/>
                <a:cs typeface="Calibri"/>
              </a:rPr>
              <a:t>cost</a:t>
            </a:r>
            <a:r>
              <a:rPr i="1" spc="-5" dirty="0">
                <a:latin typeface="Calibri"/>
                <a:cs typeface="Calibri"/>
              </a:rPr>
              <a:t> </a:t>
            </a:r>
            <a:r>
              <a:rPr i="1" dirty="0">
                <a:latin typeface="Calibri"/>
                <a:cs typeface="Calibri"/>
              </a:rPr>
              <a:t>to supplier</a:t>
            </a:r>
            <a:r>
              <a:rPr dirty="0"/>
              <a:t>)</a:t>
            </a:r>
            <a:r>
              <a:rPr spc="-40" dirty="0"/>
              <a:t> </a:t>
            </a:r>
            <a:r>
              <a:rPr dirty="0"/>
              <a:t>or</a:t>
            </a:r>
            <a:r>
              <a:rPr spc="-15" dirty="0"/>
              <a:t> </a:t>
            </a:r>
            <a:r>
              <a:rPr spc="-10" dirty="0"/>
              <a:t>themselves</a:t>
            </a:r>
          </a:p>
          <a:p>
            <a:pPr marL="12700">
              <a:lnSpc>
                <a:spcPct val="100000"/>
              </a:lnSpc>
              <a:spcBef>
                <a:spcPts val="40"/>
              </a:spcBef>
            </a:pPr>
            <a:endParaRPr sz="1950"/>
          </a:p>
          <a:p>
            <a:pPr marL="25400">
              <a:lnSpc>
                <a:spcPct val="100000"/>
              </a:lnSpc>
              <a:spcBef>
                <a:spcPts val="5"/>
              </a:spcBef>
            </a:pPr>
            <a:r>
              <a:rPr dirty="0"/>
              <a:t>For</a:t>
            </a:r>
            <a:r>
              <a:rPr spc="-55" dirty="0"/>
              <a:t> </a:t>
            </a:r>
            <a:r>
              <a:rPr dirty="0"/>
              <a:t>any</a:t>
            </a:r>
            <a:r>
              <a:rPr spc="-35" dirty="0"/>
              <a:t> </a:t>
            </a:r>
            <a:r>
              <a:rPr dirty="0"/>
              <a:t>further</a:t>
            </a:r>
            <a:r>
              <a:rPr spc="-70" dirty="0"/>
              <a:t> </a:t>
            </a:r>
            <a:r>
              <a:rPr dirty="0"/>
              <a:t>questions</a:t>
            </a:r>
            <a:r>
              <a:rPr spc="-40" dirty="0"/>
              <a:t> </a:t>
            </a:r>
            <a:r>
              <a:rPr dirty="0"/>
              <a:t>contact</a:t>
            </a:r>
            <a:r>
              <a:rPr spc="-35" dirty="0"/>
              <a:t> </a:t>
            </a:r>
            <a:r>
              <a:rPr u="sng" spc="-10" dirty="0">
                <a:solidFill>
                  <a:srgbClr val="0562C1"/>
                </a:solidFill>
                <a:uFill>
                  <a:solidFill>
                    <a:srgbClr val="0562C1"/>
                  </a:solidFill>
                </a:uFill>
                <a:hlinkClick r:id="rId2"/>
              </a:rPr>
              <a:t>connect@webpackaging.com</a:t>
            </a:r>
          </a:p>
        </p:txBody>
      </p:sp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66705" y="6387281"/>
            <a:ext cx="2454312" cy="199764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562C1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</TotalTime>
  <Words>313</Words>
  <Application>Microsoft Office PowerPoint</Application>
  <PresentationFormat>Widescreen</PresentationFormat>
  <Paragraphs>37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Wingdings</vt:lpstr>
      <vt:lpstr>Office Theme</vt:lpstr>
      <vt:lpstr>Supplier Onboarding Plan</vt:lpstr>
      <vt:lpstr>1. Supplier Contacts</vt:lpstr>
      <vt:lpstr>2. Supplier Communication</vt:lpstr>
      <vt:lpstr>3. Onboarding Process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SUPPLIER CONTACTS</dc:title>
  <dc:creator>Michael Webber</dc:creator>
  <cp:lastModifiedBy>Cinthia Chiner</cp:lastModifiedBy>
  <cp:revision>1</cp:revision>
  <dcterms:created xsi:type="dcterms:W3CDTF">2022-08-17T09:35:11Z</dcterms:created>
  <dcterms:modified xsi:type="dcterms:W3CDTF">2022-08-17T09:36:21Z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2022-02-07T00:00:00Z</vt:filetime>
  </property>
  <property fmtid="{D5CDD505-2E9C-101B-9397-08002B2CF9AE}" pid="3" name="Creator">
    <vt:lpwstr>Microsoft® PowerPoint® for Microsoft 365</vt:lpwstr>
  </property>
  <property fmtid="{D5CDD505-2E9C-101B-9397-08002B2CF9AE}" pid="4" name="LastSaved">
    <vt:filetime>2022-08-17T00:00:00Z</vt:filetime>
  </property>
  <property fmtid="{D5CDD505-2E9C-101B-9397-08002B2CF9AE}" pid="5" name="Producer">
    <vt:lpwstr>Microsoft® PowerPoint® for Microsoft 365</vt:lpwstr>
  </property>
</Properties>
</file>